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57" r:id="rId3"/>
    <p:sldId id="281" r:id="rId4"/>
    <p:sldId id="282" r:id="rId5"/>
    <p:sldId id="283" r:id="rId6"/>
    <p:sldId id="284" r:id="rId7"/>
    <p:sldId id="286" r:id="rId8"/>
    <p:sldId id="287" r:id="rId9"/>
    <p:sldId id="288" r:id="rId10"/>
    <p:sldId id="285" r:id="rId11"/>
    <p:sldId id="291" r:id="rId12"/>
    <p:sldId id="292" r:id="rId13"/>
    <p:sldId id="294" r:id="rId14"/>
    <p:sldId id="295" r:id="rId15"/>
    <p:sldId id="293" r:id="rId16"/>
    <p:sldId id="278" r:id="rId17"/>
    <p:sldId id="279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8" d="100"/>
          <a:sy n="158" d="100"/>
        </p:scale>
        <p:origin x="-99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301555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5355200" y="257900"/>
            <a:ext cx="3353099" cy="774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 b="0" dirty="0"/>
              <a:t>ФАКУЛЬТЕТ ПРИКЛАДНОЙ МАТЕМАТИКИ И ИНФОРМАТИКИ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165957" y="1672992"/>
            <a:ext cx="4308300" cy="55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ru" sz="1800" dirty="0">
                <a:solidFill>
                  <a:schemeClr val="tx1"/>
                </a:solidFill>
              </a:rPr>
              <a:t>Касияник </a:t>
            </a:r>
            <a:r>
              <a:rPr lang="ru" sz="1800" dirty="0" smtClean="0">
                <a:solidFill>
                  <a:schemeClr val="tx1"/>
                </a:solidFill>
              </a:rPr>
              <a:t>Алексей</a:t>
            </a:r>
            <a:r>
              <a:rPr lang="ru-RU" sz="1800" dirty="0" smtClean="0">
                <a:solidFill>
                  <a:schemeClr val="tx1"/>
                </a:solidFill>
              </a:rPr>
              <a:t> Леонидович</a:t>
            </a:r>
            <a:endParaRPr lang="ru" sz="1800" dirty="0">
              <a:solidFill>
                <a:schemeClr val="tx1"/>
              </a:solidFill>
            </a:endParaRP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75" y="195625"/>
            <a:ext cx="2592076" cy="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>
            <a:spLocks noGrp="1"/>
          </p:cNvSpPr>
          <p:nvPr>
            <p:ph type="ctrTitle" idx="2"/>
          </p:nvPr>
        </p:nvSpPr>
        <p:spPr>
          <a:xfrm>
            <a:off x="5048600" y="869625"/>
            <a:ext cx="3966300" cy="55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400" b="0" dirty="0">
                <a:solidFill>
                  <a:schemeClr val="bg1"/>
                </a:solidFill>
              </a:rPr>
              <a:t>Кафедра </a:t>
            </a:r>
            <a:r>
              <a:rPr lang="ru-RU" sz="1400" b="0" dirty="0" smtClean="0">
                <a:solidFill>
                  <a:schemeClr val="bg1"/>
                </a:solidFill>
              </a:rPr>
              <a:t>дискретной математики и алгоритмики</a:t>
            </a:r>
            <a:endParaRPr lang="ru" sz="1400" b="0" dirty="0">
              <a:solidFill>
                <a:schemeClr val="bg1"/>
              </a:solidFill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ctrTitle" idx="3"/>
          </p:nvPr>
        </p:nvSpPr>
        <p:spPr>
          <a:xfrm>
            <a:off x="568500" y="2029525"/>
            <a:ext cx="8006999" cy="1361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-RU" sz="2600" b="0" dirty="0" smtClean="0"/>
              <a:t>Многокритериальная многомодальная задача планирования туристического маршрута.</a:t>
            </a:r>
            <a:endParaRPr lang="ru" sz="2600" b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36299" y="403514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Научный руководитель</a:t>
            </a:r>
            <a:endParaRPr lang="en-US" dirty="0"/>
          </a:p>
          <a:p>
            <a:r>
              <a:rPr lang="ru-RU" dirty="0"/>
              <a:t>Михаил Яковлевич Ковалев</a:t>
            </a:r>
            <a:endParaRPr lang="en-US" dirty="0"/>
          </a:p>
          <a:p>
            <a:r>
              <a:rPr lang="ru-RU" dirty="0"/>
              <a:t>доктор физико-математических наук, профессор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Вычислительный эксперимент. Сценарии. </a:t>
            </a:r>
            <a:endParaRPr lang="ru" sz="2800" b="0" dirty="0"/>
          </a:p>
        </p:txBody>
      </p:sp>
      <p:sp>
        <p:nvSpPr>
          <p:cNvPr id="22" name="Shape 198"/>
          <p:cNvSpPr txBox="1">
            <a:spLocks noGrp="1"/>
          </p:cNvSpPr>
          <p:nvPr>
            <p:ph type="body" idx="1"/>
          </p:nvPr>
        </p:nvSpPr>
        <p:spPr>
          <a:xfrm>
            <a:off x="457201" y="2025175"/>
            <a:ext cx="2299764" cy="26602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01600" lvl="0" algn="just" rtl="0">
              <a:spcBef>
                <a:spcPts val="300"/>
              </a:spcBef>
              <a:buClr>
                <a:srgbClr val="F07F09"/>
              </a:buClr>
              <a:buSzPct val="100000"/>
            </a:pPr>
            <a:r>
              <a:rPr lang="ru-RU" sz="1600" dirty="0" smtClean="0"/>
              <a:t>Сценарий </a:t>
            </a:r>
            <a:r>
              <a:rPr lang="en-US" sz="1600" dirty="0" smtClean="0"/>
              <a:t>A:</a:t>
            </a:r>
            <a:endParaRPr lang="ru-RU" sz="1600" dirty="0" smtClean="0"/>
          </a:p>
          <a:p>
            <a:pPr marL="457200" lvl="0" indent="-355600" algn="just" rtl="0"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1600" dirty="0" smtClean="0"/>
              <a:t>MaxPoi</a:t>
            </a:r>
          </a:p>
          <a:p>
            <a:pPr marL="457200" lvl="0" indent="-355600" algn="just" rtl="0"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1600" dirty="0" smtClean="0"/>
              <a:t>MinTime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MinChanges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MinTimeTransfer</a:t>
            </a:r>
            <a:endParaRPr lang="en-US" sz="1600" dirty="0"/>
          </a:p>
          <a:p>
            <a:pPr marL="457200" lvl="0" indent="-355600" algn="just" rtl="0"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1600" dirty="0" smtClean="0"/>
              <a:t>MinTimeWalking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err="1" smtClean="0"/>
              <a:t>MinPrice</a:t>
            </a:r>
            <a:endParaRPr lang="en-US" sz="1600" dirty="0" smtClean="0"/>
          </a:p>
          <a:p>
            <a:pPr marL="457200" lvl="0" indent="-355600" algn="just" rtl="0"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1600" dirty="0" smtClean="0"/>
              <a:t>MinCO</a:t>
            </a:r>
            <a:r>
              <a:rPr lang="en-US" sz="1600" baseline="-25000" dirty="0" smtClean="0"/>
              <a:t>2</a:t>
            </a:r>
            <a:endParaRPr lang="ru-RU" sz="1600" dirty="0" smtClean="0"/>
          </a:p>
        </p:txBody>
      </p:sp>
      <p:sp>
        <p:nvSpPr>
          <p:cNvPr id="23" name="Shape 198"/>
          <p:cNvSpPr txBox="1">
            <a:spLocks/>
          </p:cNvSpPr>
          <p:nvPr/>
        </p:nvSpPr>
        <p:spPr>
          <a:xfrm>
            <a:off x="3527640" y="2025175"/>
            <a:ext cx="2275650" cy="2660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01600" algn="just">
              <a:spcBef>
                <a:spcPts val="300"/>
              </a:spcBef>
              <a:buClr>
                <a:srgbClr val="F07F09"/>
              </a:buClr>
            </a:pPr>
            <a:r>
              <a:rPr lang="ru-RU" sz="1600" dirty="0" smtClean="0"/>
              <a:t>Сценарий </a:t>
            </a:r>
            <a:r>
              <a:rPr lang="en-US" sz="1600" dirty="0"/>
              <a:t>B</a:t>
            </a:r>
            <a:r>
              <a:rPr lang="en-US" sz="1600" dirty="0" smtClean="0"/>
              <a:t>:</a:t>
            </a:r>
            <a:endParaRPr lang="ru-RU" sz="1600" dirty="0" smtClean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MinTimeTransfer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err="1" smtClean="0"/>
              <a:t>MinPrice</a:t>
            </a:r>
            <a:endParaRPr lang="en-US" sz="1600" dirty="0" smtClean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MaxPoi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MinCO</a:t>
            </a:r>
            <a:r>
              <a:rPr lang="en-US" sz="1600" baseline="-25000" dirty="0" smtClean="0"/>
              <a:t>2</a:t>
            </a:r>
            <a:endParaRPr lang="en-US" sz="1600" dirty="0" smtClean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MinChanges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MinTimeWalking</a:t>
            </a:r>
          </a:p>
        </p:txBody>
      </p:sp>
      <p:sp>
        <p:nvSpPr>
          <p:cNvPr id="24" name="Shape 198"/>
          <p:cNvSpPr txBox="1">
            <a:spLocks/>
          </p:cNvSpPr>
          <p:nvPr/>
        </p:nvSpPr>
        <p:spPr>
          <a:xfrm>
            <a:off x="6453081" y="2025175"/>
            <a:ext cx="2275650" cy="2660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01600" algn="just">
              <a:spcBef>
                <a:spcPts val="300"/>
              </a:spcBef>
              <a:buClr>
                <a:srgbClr val="F07F09"/>
              </a:buClr>
            </a:pPr>
            <a:r>
              <a:rPr lang="ru-RU" sz="1600" dirty="0" smtClean="0"/>
              <a:t>Сценарий </a:t>
            </a:r>
            <a:r>
              <a:rPr lang="en-US" sz="1600" dirty="0" smtClean="0"/>
              <a:t>C:</a:t>
            </a:r>
            <a:endParaRPr lang="ru-RU" sz="1600" dirty="0" smtClean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MinChanges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/>
              <a:t>MinTimeTransfer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MinTimeWalking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MaxPoi</a:t>
            </a:r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/>
              <a:t>MinCO</a:t>
            </a:r>
            <a:r>
              <a:rPr lang="en-US" sz="1600" baseline="-25000" dirty="0"/>
              <a:t>2</a:t>
            </a:r>
            <a:endParaRPr lang="ru-RU" sz="1600" dirty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err="1" smtClean="0"/>
              <a:t>MinPrice</a:t>
            </a:r>
            <a:endParaRPr lang="en-US" sz="1600" dirty="0" smtClean="0"/>
          </a:p>
          <a:p>
            <a:pPr marL="45720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1600" dirty="0" smtClean="0"/>
              <a:t>MinTime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7577" y="1648985"/>
            <a:ext cx="6357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13699 </a:t>
            </a:r>
            <a:r>
              <a:rPr lang="ru-RU" sz="1600" dirty="0" smtClean="0"/>
              <a:t>возможных вариантов выбора критериев.</a:t>
            </a:r>
            <a:endParaRPr lang="ru-RU" sz="1600" dirty="0"/>
          </a:p>
        </p:txBody>
      </p:sp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2" y="1254577"/>
            <a:ext cx="2545505" cy="2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179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Вычислительный эксперимент. Конфигурации. </a:t>
            </a:r>
            <a:endParaRPr lang="ru" sz="2800" b="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82268" y="1617150"/>
            <a:ext cx="81080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1600" b="1" dirty="0"/>
              <a:t>Конфигурация 1</a:t>
            </a:r>
            <a:r>
              <a:rPr lang="ru-RU" sz="1600" dirty="0"/>
              <a:t>. Отправление от ст. м. «Могилевская» </a:t>
            </a:r>
            <a:r>
              <a:rPr lang="en-US" sz="1600" dirty="0"/>
              <a:t>– </a:t>
            </a:r>
            <a:r>
              <a:rPr lang="ru-RU" sz="1600" dirty="0"/>
              <a:t>прибытие на остановку «Кропоткина</a:t>
            </a:r>
            <a:r>
              <a:rPr lang="ru-RU" sz="1600" dirty="0" smtClean="0"/>
              <a:t>»</a:t>
            </a:r>
          </a:p>
          <a:p>
            <a:pPr lvl="0"/>
            <a:endParaRPr lang="ru-RU" sz="1600" dirty="0" smtClean="0"/>
          </a:p>
          <a:p>
            <a:pPr lvl="0"/>
            <a:endParaRPr lang="en-US" sz="1600" dirty="0"/>
          </a:p>
          <a:p>
            <a:pPr lvl="0"/>
            <a:r>
              <a:rPr lang="ru-RU" sz="1600" b="1" dirty="0"/>
              <a:t>Конфигурация 2</a:t>
            </a:r>
            <a:r>
              <a:rPr lang="ru-RU" sz="1600" dirty="0"/>
              <a:t>. Отправление от остановки «Ак. </a:t>
            </a:r>
            <a:r>
              <a:rPr lang="ru-RU" sz="1600" dirty="0" err="1"/>
              <a:t>Купревича</a:t>
            </a:r>
            <a:r>
              <a:rPr lang="ru-RU" sz="1600" dirty="0"/>
              <a:t>» </a:t>
            </a:r>
            <a:r>
              <a:rPr lang="en-US" sz="1600" dirty="0"/>
              <a:t>– </a:t>
            </a:r>
            <a:r>
              <a:rPr lang="ru-RU" sz="1600" dirty="0"/>
              <a:t>прибытие на остановку «Ванеева» </a:t>
            </a:r>
            <a:endParaRPr lang="ru-RU" sz="1600" dirty="0" smtClean="0"/>
          </a:p>
          <a:p>
            <a:pPr lvl="0"/>
            <a:endParaRPr lang="ru-RU" sz="1600" dirty="0" smtClean="0"/>
          </a:p>
          <a:p>
            <a:pPr lvl="0"/>
            <a:endParaRPr lang="en-US" sz="1600" dirty="0"/>
          </a:p>
          <a:p>
            <a:pPr lvl="0"/>
            <a:r>
              <a:rPr lang="ru-RU" sz="1600" b="1" dirty="0"/>
              <a:t>Конфигурация 3</a:t>
            </a:r>
            <a:r>
              <a:rPr lang="ru-RU" sz="1600" dirty="0"/>
              <a:t>. Отправление от ДС Зеленый Луг – прибытие на ст. м. «Партизанская»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719504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Пример построенного маршрута</a:t>
            </a:r>
            <a:endParaRPr lang="ru" sz="2800" b="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62" y="1243726"/>
            <a:ext cx="5814744" cy="37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38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Зависимость времени от порядка критериев </a:t>
            </a:r>
            <a:endParaRPr lang="ru" sz="2800" b="0" dirty="0"/>
          </a:p>
        </p:txBody>
      </p:sp>
      <p:pic>
        <p:nvPicPr>
          <p:cNvPr id="11" name="Изображение 10" descr="Scenar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8" y="1347511"/>
            <a:ext cx="5486400" cy="36576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372489" y="1726430"/>
            <a:ext cx="2217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/>
              <a:t>52.5</a:t>
            </a:r>
            <a:r>
              <a:rPr lang="en-US" sz="1600" dirty="0" smtClean="0"/>
              <a:t> </a:t>
            </a:r>
            <a:r>
              <a:rPr lang="ru-RU" sz="1600" dirty="0" smtClean="0"/>
              <a:t>сек – среднее время решения все</a:t>
            </a:r>
            <a:r>
              <a:rPr lang="en-US" sz="1600" dirty="0" smtClean="0"/>
              <a:t>x</a:t>
            </a:r>
            <a:r>
              <a:rPr lang="ru-RU" sz="1600" dirty="0" smtClean="0"/>
              <a:t> </a:t>
            </a:r>
            <a:r>
              <a:rPr lang="ru-RU" sz="1600" dirty="0"/>
              <a:t>задач</a:t>
            </a:r>
            <a:r>
              <a:rPr lang="en-US" sz="1600" dirty="0"/>
              <a:t> </a:t>
            </a:r>
            <a:r>
              <a:rPr lang="ru-RU" sz="1600" dirty="0" smtClean="0"/>
              <a:t>БЛП</a:t>
            </a:r>
            <a:endParaRPr lang="ru-RU" sz="16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406928" y="2909592"/>
            <a:ext cx="2217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/>
              <a:t>15.8</a:t>
            </a:r>
            <a:r>
              <a:rPr lang="en-US" sz="1600" dirty="0" smtClean="0"/>
              <a:t> </a:t>
            </a:r>
            <a:r>
              <a:rPr lang="ru-RU" sz="1600" dirty="0" smtClean="0"/>
              <a:t>сек – среднее время первой </a:t>
            </a:r>
            <a:r>
              <a:rPr lang="ru-RU" sz="1600" dirty="0"/>
              <a:t>задачи</a:t>
            </a:r>
          </a:p>
          <a:p>
            <a:pPr algn="ctr"/>
            <a:r>
              <a:rPr lang="ru-RU" sz="1600" dirty="0" smtClean="0"/>
              <a:t>БЛП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51599985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Зависимость времени от порядка критериев </a:t>
            </a:r>
            <a:endParaRPr lang="ru" sz="2800" b="0" dirty="0"/>
          </a:p>
        </p:txBody>
      </p:sp>
      <p:pic>
        <p:nvPicPr>
          <p:cNvPr id="6" name="Изображение 5" descr="problem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26" y="1259141"/>
            <a:ext cx="4389592" cy="3812014"/>
          </a:xfrm>
          <a:prstGeom prst="rect">
            <a:avLst/>
          </a:prstGeom>
        </p:spPr>
      </p:pic>
      <p:pic>
        <p:nvPicPr>
          <p:cNvPr id="7" name="Изображение 6" descr="problem_tim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" y="1266258"/>
            <a:ext cx="4381397" cy="38048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6899" y="1680003"/>
            <a:ext cx="158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Сценарий </a:t>
            </a:r>
            <a:r>
              <a:rPr lang="en-US" dirty="0"/>
              <a:t>C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587852" y="1680003"/>
            <a:ext cx="1583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Сценарий </a:t>
            </a:r>
            <a:r>
              <a:rPr lang="en-US" dirty="0" smtClean="0"/>
              <a:t>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18392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e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47" y="1277703"/>
            <a:ext cx="5313788" cy="3542525"/>
          </a:xfrm>
          <a:prstGeom prst="rect">
            <a:avLst/>
          </a:prstGeom>
        </p:spPr>
      </p:pic>
      <p:sp>
        <p:nvSpPr>
          <p:cNvPr id="8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Зависимость времени от отклонения</a:t>
            </a:r>
            <a:endParaRPr lang="ru" sz="2800" b="0" dirty="0"/>
          </a:p>
        </p:txBody>
      </p:sp>
    </p:spTree>
    <p:extLst>
      <p:ext uri="{BB962C8B-B14F-4D97-AF65-F5344CB8AC3E}">
        <p14:creationId xmlns:p14="http://schemas.microsoft.com/office/powerpoint/2010/main" val="34698918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b="0" dirty="0"/>
              <a:t>Заключение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262399"/>
            <a:ext cx="8229600" cy="3456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0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1600" dirty="0" smtClean="0"/>
              <a:t>В результате работы предложены модель и метод построения многомодальных многокритериальных маршрутов для городского туризма и осуществлена программная реализация.</a:t>
            </a:r>
          </a:p>
          <a:p>
            <a:pPr marL="101600" lvl="0" algn="just" rtl="0">
              <a:lnSpc>
                <a:spcPct val="100000"/>
              </a:lnSpc>
              <a:spcBef>
                <a:spcPts val="300"/>
              </a:spcBef>
              <a:buClr>
                <a:srgbClr val="F07F09"/>
              </a:buClr>
              <a:buSzPct val="100000"/>
            </a:pPr>
            <a:endParaRPr sz="1600" dirty="0"/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ru-RU" sz="1600" dirty="0" smtClean="0"/>
              <a:t>Проведено тестирование на реальном примере транспортной сети города Минска. Среднее </a:t>
            </a:r>
            <a:r>
              <a:rPr lang="ru-RU" sz="1600" dirty="0"/>
              <a:t>время нахождения </a:t>
            </a:r>
            <a:r>
              <a:rPr lang="ru-RU" sz="1600" dirty="0" smtClean="0"/>
              <a:t>маршрута </a:t>
            </a:r>
            <a:r>
              <a:rPr lang="ru-RU" sz="1600" dirty="0"/>
              <a:t>занимает около 50 секунд, что является хорошим результатом для задач подобной сложности и </a:t>
            </a:r>
            <a:r>
              <a:rPr lang="ru-RU" sz="1600" dirty="0" smtClean="0"/>
              <a:t>размерности.</a:t>
            </a:r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ru-RU" sz="1600" dirty="0"/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ru-RU" sz="1600" dirty="0"/>
              <a:t>Анализ результатов тестирования показал, что требуется дополнительное исследование влияния порядка </a:t>
            </a:r>
            <a:r>
              <a:rPr lang="ru-RU" sz="1600" dirty="0" smtClean="0"/>
              <a:t>критериев. Целесообразно проведение дальнейшие исследование в целях уменьшения </a:t>
            </a:r>
            <a:r>
              <a:rPr lang="ru-RU" sz="1600" dirty="0"/>
              <a:t>области поиска решения для задач </a:t>
            </a:r>
            <a:r>
              <a:rPr lang="ru-RU" sz="1600" dirty="0" smtClean="0"/>
              <a:t>БЛП, что может улучшить </a:t>
            </a:r>
            <a:r>
              <a:rPr lang="ru-RU" sz="1600" dirty="0"/>
              <a:t>производительность</a:t>
            </a:r>
            <a:r>
              <a:rPr lang="ru-RU" sz="1600" dirty="0" smtClean="0"/>
              <a:t>.</a:t>
            </a:r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ru-RU" sz="1600" dirty="0"/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ru-RU" sz="1600" dirty="0" smtClean="0"/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ru-RU" sz="1600" dirty="0"/>
          </a:p>
          <a:p>
            <a:pPr marL="457200" lvl="0" indent="-355600" algn="just"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ru" sz="1600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17929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u" b="0" dirty="0">
                <a:solidFill>
                  <a:srgbClr val="4A86E8"/>
                </a:solidFill>
              </a:rP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331574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ru-RU" sz="2800" b="0" dirty="0" smtClean="0"/>
              <a:t>Актуальность</a:t>
            </a:r>
            <a:endParaRPr lang="ru" sz="2800" b="0" dirty="0"/>
          </a:p>
        </p:txBody>
      </p:sp>
      <p:pic>
        <p:nvPicPr>
          <p:cNvPr id="4" name="Изображение 3" descr="sygic-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85" y="1646084"/>
            <a:ext cx="4951285" cy="291966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Изображение 4" descr="urban_transpo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5" y="1872393"/>
            <a:ext cx="3544899" cy="23682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331574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Постановка задачи. Основные параметры.</a:t>
            </a:r>
            <a:endParaRPr lang="ru" sz="2800" b="0" dirty="0"/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262400"/>
            <a:ext cx="8229600" cy="33113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2000" dirty="0" smtClean="0"/>
              <a:t>Место и время отправления</a:t>
            </a:r>
            <a:endParaRPr sz="2000" dirty="0"/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2000" dirty="0" smtClean="0"/>
              <a:t>Место и время прибытия</a:t>
            </a:r>
            <a:endParaRPr lang="ru-RU" sz="2000" dirty="0"/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2000" dirty="0" smtClean="0"/>
              <a:t>Точки интереса и длительность посещения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2000" dirty="0" smtClean="0"/>
              <a:t>Транспортные модули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ru-RU" sz="2000" dirty="0" smtClean="0"/>
              <a:t>Критерии</a:t>
            </a:r>
          </a:p>
        </p:txBody>
      </p:sp>
    </p:spTree>
    <p:extLst>
      <p:ext uri="{BB962C8B-B14F-4D97-AF65-F5344CB8AC3E}">
        <p14:creationId xmlns:p14="http://schemas.microsoft.com/office/powerpoint/2010/main" val="16110660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331574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Постановка задачи. Критерии.</a:t>
            </a:r>
            <a:endParaRPr lang="ru" sz="2800" b="0" dirty="0"/>
          </a:p>
        </p:txBody>
      </p:sp>
      <p:sp>
        <p:nvSpPr>
          <p:cNvPr id="7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262399"/>
            <a:ext cx="8229600" cy="33998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MaxPoi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MinTime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err="1" smtClean="0"/>
              <a:t>MinPrice</a:t>
            </a:r>
            <a:endParaRPr lang="en-US" sz="2000" dirty="0"/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MinChanges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MinTimeTransfer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MinTimeWalking</a:t>
            </a:r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smtClean="0"/>
              <a:t>MinCO</a:t>
            </a:r>
            <a:r>
              <a:rPr lang="en-US" sz="2000" baseline="-25000" dirty="0" smtClean="0"/>
              <a:t>2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9991612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331574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Модель транспортной сети. Граф.</a:t>
            </a:r>
            <a:endParaRPr lang="ru" sz="2800" b="0" dirty="0"/>
          </a:p>
        </p:txBody>
      </p:sp>
      <p:pic>
        <p:nvPicPr>
          <p:cNvPr id="5" name="Изображение 4"/>
          <p:cNvPicPr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03" y="1270049"/>
            <a:ext cx="5863706" cy="3640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3909" y="1871863"/>
            <a:ext cx="26968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 = (N, A)</a:t>
            </a:r>
          </a:p>
          <a:p>
            <a:endParaRPr lang="ru-RU" sz="2000" dirty="0" smtClean="0"/>
          </a:p>
          <a:p>
            <a:r>
              <a:rPr lang="ru-RU" sz="2000" dirty="0" smtClean="0"/>
              <a:t>(</a:t>
            </a:r>
            <a:r>
              <a:rPr lang="en-US" sz="2000" dirty="0" smtClean="0"/>
              <a:t>l, t</a:t>
            </a:r>
            <a:r>
              <a:rPr lang="ru-RU" sz="2000" dirty="0" smtClean="0"/>
              <a:t>)</a:t>
            </a:r>
            <a:r>
              <a:rPr lang="en-US" sz="2000" dirty="0" smtClean="0"/>
              <a:t> – </a:t>
            </a:r>
            <a:r>
              <a:rPr lang="ru-RU" sz="2000" dirty="0" smtClean="0"/>
              <a:t>вершины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(m, </a:t>
            </a:r>
            <a:r>
              <a:rPr lang="en-US" sz="2000" dirty="0" err="1" smtClean="0"/>
              <a:t>i</a:t>
            </a:r>
            <a:r>
              <a:rPr lang="en-US" sz="2000" dirty="0" smtClean="0"/>
              <a:t>, a, j, b) – </a:t>
            </a:r>
            <a:r>
              <a:rPr lang="ru-RU" sz="2000" dirty="0" smtClean="0"/>
              <a:t>дуги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471358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331574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Модель транспортной сети. Веса дуг.</a:t>
            </a:r>
            <a:endParaRPr lang="ru" sz="2800" b="0" dirty="0"/>
          </a:p>
        </p:txBody>
      </p:sp>
      <p:sp>
        <p:nvSpPr>
          <p:cNvPr id="6" name="Shape 198"/>
          <p:cNvSpPr txBox="1">
            <a:spLocks noGrp="1"/>
          </p:cNvSpPr>
          <p:nvPr>
            <p:ph type="body" idx="1"/>
          </p:nvPr>
        </p:nvSpPr>
        <p:spPr>
          <a:xfrm>
            <a:off x="457200" y="1372932"/>
            <a:ext cx="8229600" cy="21316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just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err="1" smtClean="0"/>
              <a:t>l</a:t>
            </a:r>
            <a:r>
              <a:rPr lang="en-US" sz="2000" baseline="-25000" dirty="0" err="1" smtClean="0"/>
              <a:t>ijm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расстояние между вершинами </a:t>
            </a:r>
            <a:endParaRPr lang="en-US" sz="2000" dirty="0" smtClean="0"/>
          </a:p>
          <a:p>
            <a:pPr marL="457200" indent="-355600" algn="just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err="1" smtClean="0"/>
              <a:t>v</a:t>
            </a:r>
            <a:r>
              <a:rPr lang="en-US" sz="2000" baseline="-25000" dirty="0" err="1" smtClean="0"/>
              <a:t>ijm</a:t>
            </a:r>
            <a:r>
              <a:rPr lang="en-US" sz="2000" dirty="0" smtClean="0"/>
              <a:t> </a:t>
            </a:r>
            <a:r>
              <a:rPr lang="en-US" sz="2000" dirty="0"/>
              <a:t>– </a:t>
            </a:r>
            <a:r>
              <a:rPr lang="ru-RU" sz="2000" dirty="0"/>
              <a:t>скорость перемещения </a:t>
            </a:r>
            <a:endParaRPr lang="en-US" sz="2000" dirty="0" smtClean="0"/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err="1" smtClean="0"/>
              <a:t>p</a:t>
            </a:r>
            <a:r>
              <a:rPr lang="en-US" sz="2000" baseline="-25000" dirty="0" err="1" smtClean="0"/>
              <a:t>ijm</a:t>
            </a:r>
            <a:r>
              <a:rPr lang="en-US" sz="2000" dirty="0" smtClean="0"/>
              <a:t> – </a:t>
            </a:r>
            <a:r>
              <a:rPr lang="ru-RU" sz="2000" dirty="0" smtClean="0"/>
              <a:t>стоимость перемещения</a:t>
            </a:r>
            <a:endParaRPr lang="en-US" sz="2000" dirty="0"/>
          </a:p>
          <a:p>
            <a:pPr marL="457200" lvl="0" indent="-355600" algn="just" rtl="0">
              <a:lnSpc>
                <a:spcPct val="140000"/>
              </a:lnSpc>
              <a:spcBef>
                <a:spcPts val="300"/>
              </a:spcBef>
              <a:buClr>
                <a:srgbClr val="F07F09"/>
              </a:buClr>
              <a:buSzPct val="100000"/>
              <a:buFont typeface="Arial"/>
              <a:buChar char="●"/>
            </a:pPr>
            <a:r>
              <a:rPr lang="en-US" sz="2000" dirty="0" err="1"/>
              <a:t>c</a:t>
            </a:r>
            <a:r>
              <a:rPr lang="en-US" sz="2000" baseline="-25000" dirty="0" err="1" smtClean="0"/>
              <a:t>ijm</a:t>
            </a:r>
            <a:r>
              <a:rPr lang="en-US" sz="2000" dirty="0" smtClean="0"/>
              <a:t> – </a:t>
            </a:r>
            <a:r>
              <a:rPr lang="ru-RU" sz="2000" dirty="0" smtClean="0"/>
              <a:t>количество выбрасываемого </a:t>
            </a:r>
            <a:r>
              <a:rPr lang="en-US" sz="2000" dirty="0" smtClean="0"/>
              <a:t>CO</a:t>
            </a:r>
            <a:r>
              <a:rPr lang="en-US" sz="2000" baseline="-25000" dirty="0" smtClean="0"/>
              <a:t>2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727041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39" y="1772806"/>
            <a:ext cx="2359031" cy="631413"/>
          </a:xfrm>
          <a:prstGeom prst="rect">
            <a:avLst/>
          </a:prstGeom>
        </p:spPr>
      </p:pic>
      <p:sp>
        <p:nvSpPr>
          <p:cNvPr id="15" name="Shape 49"/>
          <p:cNvSpPr txBox="1">
            <a:spLocks/>
          </p:cNvSpPr>
          <p:nvPr/>
        </p:nvSpPr>
        <p:spPr>
          <a:xfrm>
            <a:off x="513146" y="269450"/>
            <a:ext cx="8229600" cy="429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pPr algn="ctr"/>
            <a:r>
              <a:rPr lang="ru-RU" sz="2800" b="0" dirty="0" smtClean="0"/>
              <a:t>Задачи БЛП</a:t>
            </a:r>
            <a:endParaRPr lang="ru" sz="2800" b="0" dirty="0"/>
          </a:p>
        </p:txBody>
      </p:sp>
      <p:sp>
        <p:nvSpPr>
          <p:cNvPr id="18" name="Shape 198"/>
          <p:cNvSpPr txBox="1">
            <a:spLocks noGrp="1"/>
          </p:cNvSpPr>
          <p:nvPr>
            <p:ph type="body" idx="1"/>
          </p:nvPr>
        </p:nvSpPr>
        <p:spPr>
          <a:xfrm>
            <a:off x="352708" y="1622117"/>
            <a:ext cx="1865724" cy="33776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smtClean="0"/>
              <a:t>MaxPoi</a:t>
            </a:r>
          </a:p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smtClean="0"/>
              <a:t>MinTime</a:t>
            </a:r>
            <a:endParaRPr lang="en-US" sz="2000" dirty="0"/>
          </a:p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err="1" smtClean="0"/>
              <a:t>MinPrice</a:t>
            </a:r>
            <a:endParaRPr lang="en-US" sz="2000" dirty="0"/>
          </a:p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r>
              <a:rPr lang="en-US" sz="2000" dirty="0" smtClean="0"/>
              <a:t>MinCO</a:t>
            </a:r>
            <a:r>
              <a:rPr lang="en-US" sz="2000" baseline="-25000" dirty="0" smtClean="0"/>
              <a:t>2</a:t>
            </a:r>
            <a:endParaRPr lang="en-US" sz="2000" dirty="0" smtClean="0"/>
          </a:p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en-US" sz="2000" dirty="0"/>
          </a:p>
          <a:p>
            <a:pPr marL="457200" indent="-355600" algn="just">
              <a:lnSpc>
                <a:spcPct val="220000"/>
              </a:lnSpc>
              <a:spcBef>
                <a:spcPts val="300"/>
              </a:spcBef>
              <a:buClr>
                <a:srgbClr val="F07F09"/>
              </a:buClr>
              <a:buFont typeface="Arial"/>
              <a:buChar char="●"/>
            </a:pPr>
            <a:endParaRPr lang="en-US" sz="2000" dirty="0" smtClean="0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432" y="2560283"/>
            <a:ext cx="4227882" cy="621507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407" y="3329748"/>
            <a:ext cx="3219860" cy="526886"/>
          </a:xfrm>
          <a:prstGeom prst="rect">
            <a:avLst/>
          </a:prstGeom>
        </p:spPr>
      </p:pic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407" y="4027258"/>
            <a:ext cx="3648402" cy="562604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61" y="1256585"/>
            <a:ext cx="3400556" cy="3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3441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Метод решения</a:t>
            </a:r>
            <a:endParaRPr lang="ru" sz="2800" b="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76" y="2245739"/>
            <a:ext cx="1646131" cy="710317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55" y="2981791"/>
            <a:ext cx="1243202" cy="35520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129" y="2403549"/>
            <a:ext cx="1197063" cy="456024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2129" y="3426680"/>
            <a:ext cx="1206494" cy="33866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224" y="2403549"/>
            <a:ext cx="1155588" cy="434776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2129" y="2956056"/>
            <a:ext cx="1596866" cy="377038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6224" y="2936847"/>
            <a:ext cx="1596866" cy="377038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6224" y="3426680"/>
            <a:ext cx="1596866" cy="330779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6224" y="3852549"/>
            <a:ext cx="1327232" cy="3234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2265" y="2392938"/>
            <a:ext cx="841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1. 			2.		         3.</a:t>
            </a:r>
            <a:endParaRPr lang="ru-RU" sz="20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4576" y="1400721"/>
            <a:ext cx="1676124" cy="2915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8886" y="1837619"/>
            <a:ext cx="1641814" cy="2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151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60746" y="251191"/>
            <a:ext cx="8229600" cy="42904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800" b="0" dirty="0"/>
              <a:t> </a:t>
            </a:r>
            <a:r>
              <a:rPr lang="ru-RU" sz="2800" b="0" dirty="0" smtClean="0"/>
              <a:t>Вычислительный эксперимент. Граф.</a:t>
            </a:r>
            <a:endParaRPr lang="ru" sz="2800" b="0" dirty="0"/>
          </a:p>
        </p:txBody>
      </p:sp>
      <p:pic>
        <p:nvPicPr>
          <p:cNvPr id="18" name="Изображение 17" descr="transport_kar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1" y="1414265"/>
            <a:ext cx="5110810" cy="34328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012273" y="1414265"/>
            <a:ext cx="28051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/>
              <a:t>152</a:t>
            </a:r>
            <a:r>
              <a:rPr lang="en-US" sz="1800" dirty="0"/>
              <a:t> </a:t>
            </a:r>
            <a:r>
              <a:rPr lang="ru-RU" sz="1800" dirty="0" smtClean="0"/>
              <a:t>геолокации</a:t>
            </a:r>
            <a:r>
              <a:rPr lang="ru-RU" sz="1800" dirty="0"/>
              <a:t> </a:t>
            </a:r>
            <a:endParaRPr lang="ru-RU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16 </a:t>
            </a:r>
            <a:r>
              <a:rPr lang="ru-RU" sz="1800" dirty="0" smtClean="0"/>
              <a:t>маршрутов</a:t>
            </a:r>
          </a:p>
          <a:p>
            <a:endParaRPr lang="en-US" sz="1800" dirty="0"/>
          </a:p>
          <a:p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ru-RU" sz="1800" dirty="0" smtClean="0"/>
              <a:t>9</a:t>
            </a:r>
            <a:r>
              <a:rPr lang="en-US" sz="1800" dirty="0" smtClean="0"/>
              <a:t>:58 – 11:00</a:t>
            </a:r>
            <a:endParaRPr lang="ru-RU" sz="1800" dirty="0" smtClean="0"/>
          </a:p>
          <a:p>
            <a:endParaRPr lang="ru-RU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~</a:t>
            </a:r>
            <a:r>
              <a:rPr lang="ru-RU" sz="1800" dirty="0" smtClean="0"/>
              <a:t> </a:t>
            </a:r>
            <a:r>
              <a:rPr lang="en-US" sz="1800" dirty="0" smtClean="0"/>
              <a:t>1</a:t>
            </a:r>
            <a:r>
              <a:rPr lang="ru-RU" sz="1800" dirty="0" smtClean="0"/>
              <a:t>8</a:t>
            </a:r>
            <a:r>
              <a:rPr lang="en-US" sz="1800" dirty="0" smtClean="0"/>
              <a:t>5</a:t>
            </a:r>
            <a:r>
              <a:rPr lang="ru-RU" sz="1800" dirty="0" smtClean="0"/>
              <a:t>00</a:t>
            </a:r>
            <a:r>
              <a:rPr lang="en-US" sz="1800" dirty="0" smtClean="0"/>
              <a:t> </a:t>
            </a:r>
            <a:r>
              <a:rPr lang="ru-RU" sz="1800" dirty="0" smtClean="0"/>
              <a:t>вершин</a:t>
            </a:r>
            <a:r>
              <a:rPr lang="en-US" sz="18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~</a:t>
            </a:r>
            <a:r>
              <a:rPr lang="ru-RU" sz="1800" dirty="0"/>
              <a:t> </a:t>
            </a:r>
            <a:r>
              <a:rPr lang="ru-RU" sz="1800" dirty="0" smtClean="0"/>
              <a:t>300000 дуг</a:t>
            </a: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~</a:t>
            </a:r>
            <a:r>
              <a:rPr lang="ru-RU" sz="1800" dirty="0"/>
              <a:t> 370000 </a:t>
            </a:r>
            <a:r>
              <a:rPr lang="ru-RU" sz="1800" dirty="0" smtClean="0"/>
              <a:t>условий</a:t>
            </a:r>
          </a:p>
          <a:p>
            <a:endParaRPr lang="ru-RU" sz="1800" dirty="0" smtClean="0"/>
          </a:p>
        </p:txBody>
      </p:sp>
    </p:spTree>
    <p:extLst>
      <p:ext uri="{BB962C8B-B14F-4D97-AF65-F5344CB8AC3E}">
        <p14:creationId xmlns:p14="http://schemas.microsoft.com/office/powerpoint/2010/main" val="1133348350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398</Words>
  <Application>Microsoft Macintosh PowerPoint</Application>
  <PresentationFormat>Экран (16:9)</PresentationFormat>
  <Paragraphs>103</Paragraphs>
  <Slides>17</Slides>
  <Notes>17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biz</vt:lpstr>
      <vt:lpstr>ФАКУЛЬТЕТ ПРИКЛАДНОЙ МАТЕМАТИКИ И ИНФОРМАТИКИ</vt:lpstr>
      <vt:lpstr>Актуальность</vt:lpstr>
      <vt:lpstr> Постановка задачи. Основные параметры.</vt:lpstr>
      <vt:lpstr> Постановка задачи. Критерии.</vt:lpstr>
      <vt:lpstr> Модель транспортной сети. Граф.</vt:lpstr>
      <vt:lpstr> Модель транспортной сети. Веса дуг.</vt:lpstr>
      <vt:lpstr>Презентация PowerPoint</vt:lpstr>
      <vt:lpstr> Метод решения</vt:lpstr>
      <vt:lpstr> Вычислительный эксперимент. Граф.</vt:lpstr>
      <vt:lpstr> Вычислительный эксперимент. Сценарии. </vt:lpstr>
      <vt:lpstr> Вычислительный эксперимент. Конфигурации. </vt:lpstr>
      <vt:lpstr> Пример построенного маршрута</vt:lpstr>
      <vt:lpstr> Зависимость времени от порядка критериев </vt:lpstr>
      <vt:lpstr> Зависимость времени от порядка критериев </vt:lpstr>
      <vt:lpstr> Зависимость времени от отклонения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ФАКУЛЬТЕТ ПРИКЛАДНОЙ МАТЕМАТИКИ И ИНФОРМАТИКИ</dc:title>
  <cp:lastModifiedBy>Aliaksei Kasiyanik</cp:lastModifiedBy>
  <cp:revision>31</cp:revision>
  <dcterms:modified xsi:type="dcterms:W3CDTF">2017-06-19T02:38:45Z</dcterms:modified>
</cp:coreProperties>
</file>